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61" r:id="rId6"/>
    <p:sldId id="275" r:id="rId7"/>
    <p:sldId id="276" r:id="rId8"/>
    <p:sldId id="277" r:id="rId9"/>
    <p:sldId id="258" r:id="rId10"/>
    <p:sldId id="259" r:id="rId11"/>
    <p:sldId id="268" r:id="rId12"/>
    <p:sldId id="269" r:id="rId13"/>
    <p:sldId id="270" r:id="rId14"/>
    <p:sldId id="271" r:id="rId15"/>
    <p:sldId id="272" r:id="rId16"/>
    <p:sldId id="274" r:id="rId17"/>
    <p:sldId id="273" r:id="rId18"/>
    <p:sldId id="262" r:id="rId19"/>
    <p:sldId id="263" r:id="rId2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146" y="-96"/>
      </p:cViewPr>
      <p:guideLst>
        <p:guide orient="horz" pos="2160"/>
        <p:guide pos="289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247484-7C85-4DCF-9DD3-BDB2250CC62D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71ECB9-CD82-47CF-9A12-B5B8AF0BAE72}" type="slidenum">
              <a:rPr lang="zh-TW" altLang="en-US" smtClean="0"/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oshipm.com/pmd/838667.html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oshipm.com/pmd/838667.html" TargetMode="External"/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功能结构图、信息结构图、结构图，你还傻傻分不清吗？（上） </a:t>
            </a:r>
            <a:r>
              <a:rPr lang="en-US" altLang="zh-CN" dirty="0" smtClean="0"/>
              <a:t>_ </a:t>
            </a:r>
            <a:r>
              <a:rPr lang="zh-CN" altLang="en-US" dirty="0" smtClean="0"/>
              <a:t>人人都是产品经理</a:t>
            </a:r>
            <a:endParaRPr lang="en-US" altLang="zh-TW" dirty="0" smtClean="0"/>
          </a:p>
          <a:p>
            <a:r>
              <a:rPr lang="en-US" altLang="zh-TW" dirty="0" smtClean="0">
                <a:hlinkClick r:id="rId3"/>
              </a:rPr>
              <a:t>http://www.woshipm.com/pmd/838667.html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1ECB9-CD82-47CF-9A12-B5B8AF0BAE72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功能结构图、信息结构图、结构图，你还傻傻分不清吗？（上） </a:t>
            </a:r>
            <a:r>
              <a:rPr lang="en-US" altLang="zh-CN" dirty="0" smtClean="0"/>
              <a:t>_ </a:t>
            </a:r>
            <a:r>
              <a:rPr lang="zh-CN" altLang="en-US" smtClean="0"/>
              <a:t>人人都是产品经理</a:t>
            </a:r>
            <a:endParaRPr lang="en-US" altLang="zh-TW" dirty="0" smtClean="0"/>
          </a:p>
          <a:p>
            <a:r>
              <a:rPr lang="en-US" altLang="zh-TW" dirty="0" smtClean="0">
                <a:hlinkClick r:id="rId3"/>
              </a:rPr>
              <a:t>http://www.woshipm.com/pmd/838667.html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71ECB9-CD82-47CF-9A12-B5B8AF0BAE72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PhAnim="0" showMasterSp="0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 bwMode="auto">
          <a:xfrm>
            <a:off x="0" y="0"/>
            <a:ext cx="8763000" cy="5943600"/>
            <a:chOff x="0" y="0"/>
            <a:chExt cx="5520" cy="3744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0" y="0"/>
              <a:ext cx="1104" cy="307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kumimoji="0" lang="zh-TW" altLang="zh-TW" sz="2400">
                <a:latin typeface="Times New Roman" panose="02020603050405020304" pitchFamily="18" charset="0"/>
              </a:endParaRPr>
            </a:p>
          </p:txBody>
        </p:sp>
        <p:grpSp>
          <p:nvGrpSpPr>
            <p:cNvPr id="3" name="Group 4"/>
            <p:cNvGrpSpPr/>
            <p:nvPr userDrawn="1"/>
          </p:nvGrpSpPr>
          <p:grpSpPr bwMode="auto">
            <a:xfrm>
              <a:off x="0" y="2208"/>
              <a:ext cx="5520" cy="1536"/>
              <a:chOff x="0" y="2208"/>
              <a:chExt cx="5520" cy="1536"/>
            </a:xfrm>
          </p:grpSpPr>
          <p:sp>
            <p:nvSpPr>
              <p:cNvPr id="10" name="Rectangle 5"/>
              <p:cNvSpPr>
                <a:spLocks noChangeArrowheads="1"/>
              </p:cNvSpPr>
              <p:nvPr/>
            </p:nvSpPr>
            <p:spPr bwMode="ltGray">
              <a:xfrm>
                <a:off x="624" y="2208"/>
                <a:ext cx="4896" cy="1536"/>
              </a:xfrm>
              <a:prstGeom prst="rect">
                <a:avLst/>
              </a:prstGeom>
              <a:solidFill>
                <a:schemeClr val="bg2"/>
              </a:solidFill>
              <a:ln w="9525">
                <a:noFill/>
                <a:miter lim="800000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kumimoji="0" lang="zh-TW" altLang="zh-TW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1" name="Rectangle 6"/>
              <p:cNvSpPr>
                <a:spLocks noChangeArrowheads="1"/>
              </p:cNvSpPr>
              <p:nvPr/>
            </p:nvSpPr>
            <p:spPr bwMode="white">
              <a:xfrm>
                <a:off x="654" y="2352"/>
                <a:ext cx="4818" cy="1347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kumimoji="0" lang="zh-TW" altLang="zh-TW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12" name="Line 7"/>
              <p:cNvSpPr>
                <a:spLocks noChangeShapeType="1"/>
              </p:cNvSpPr>
              <p:nvPr/>
            </p:nvSpPr>
            <p:spPr bwMode="auto">
              <a:xfrm>
                <a:off x="0" y="3072"/>
                <a:ext cx="624" cy="0"/>
              </a:xfrm>
              <a:prstGeom prst="line">
                <a:avLst/>
              </a:prstGeom>
              <a:noFill/>
              <a:ln w="50800">
                <a:solidFill>
                  <a:schemeClr val="bg2"/>
                </a:solidFill>
                <a:rou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TW" altLang="en-US">
                  <a:latin typeface="Arial" panose="020B0604020202020204" pitchFamily="34" charset="0"/>
                </a:endParaRPr>
              </a:p>
            </p:txBody>
          </p:sp>
        </p:grpSp>
        <p:grpSp>
          <p:nvGrpSpPr>
            <p:cNvPr id="4" name="Group 8"/>
            <p:cNvGrpSpPr/>
            <p:nvPr userDrawn="1"/>
          </p:nvGrpSpPr>
          <p:grpSpPr bwMode="auto">
            <a:xfrm>
              <a:off x="400" y="336"/>
              <a:ext cx="5088" cy="192"/>
              <a:chOff x="400" y="336"/>
              <a:chExt cx="5088" cy="192"/>
            </a:xfrm>
          </p:grpSpPr>
          <p:sp>
            <p:nvSpPr>
              <p:cNvPr id="8" name="Rectangle 9"/>
              <p:cNvSpPr>
                <a:spLocks noChangeArrowheads="1"/>
              </p:cNvSpPr>
              <p:nvPr/>
            </p:nvSpPr>
            <p:spPr bwMode="auto">
              <a:xfrm>
                <a:off x="3952" y="336"/>
                <a:ext cx="1536" cy="192"/>
              </a:xfrm>
              <a:prstGeom prst="rect">
                <a:avLst/>
              </a:prstGeom>
              <a:solidFill>
                <a:schemeClr val="folHlink"/>
              </a:solidFill>
              <a:ln w="9525">
                <a:noFill/>
                <a:miter lim="800000"/>
              </a:ln>
              <a:effectLst/>
            </p:spPr>
            <p:txBody>
              <a:bodyPr wrap="none" anchor="ctr"/>
              <a:lstStyle/>
              <a:p>
                <a:pPr algn="ctr">
                  <a:defRPr/>
                </a:pPr>
                <a:endParaRPr kumimoji="0" lang="zh-TW" altLang="zh-TW" sz="2400">
                  <a:latin typeface="Times New Roman" panose="02020603050405020304" pitchFamily="18" charset="0"/>
                </a:endParaRPr>
              </a:p>
            </p:txBody>
          </p:sp>
          <p:sp>
            <p:nvSpPr>
              <p:cNvPr id="9" name="Line 10"/>
              <p:cNvSpPr>
                <a:spLocks noChangeShapeType="1"/>
              </p:cNvSpPr>
              <p:nvPr/>
            </p:nvSpPr>
            <p:spPr bwMode="auto">
              <a:xfrm>
                <a:off x="400" y="432"/>
                <a:ext cx="5088" cy="0"/>
              </a:xfrm>
              <a:prstGeom prst="line">
                <a:avLst/>
              </a:prstGeom>
              <a:noFill/>
              <a:ln w="44450">
                <a:solidFill>
                  <a:schemeClr val="bg2"/>
                </a:solidFill>
                <a:round/>
              </a:ln>
              <a:effectLst/>
            </p:spPr>
            <p:txBody>
              <a:bodyPr/>
              <a:lstStyle/>
              <a:p>
                <a:pPr>
                  <a:defRPr/>
                </a:pPr>
                <a:endParaRPr lang="zh-TW" altLang="en-US">
                  <a:latin typeface="Arial" panose="020B0604020202020204" pitchFamily="34" charset="0"/>
                </a:endParaRPr>
              </a:p>
            </p:txBody>
          </p:sp>
        </p:grpSp>
      </p:grpSp>
      <p:sp>
        <p:nvSpPr>
          <p:cNvPr id="54283" name="Rectangle 11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2057400" y="1143000"/>
            <a:ext cx="6629400" cy="2209800"/>
          </a:xfrm>
        </p:spPr>
        <p:txBody>
          <a:bodyPr/>
          <a:lstStyle>
            <a:lvl1pPr>
              <a:defRPr sz="4800"/>
            </a:lvl1pPr>
          </a:lstStyle>
          <a:p>
            <a:pPr lvl="0"/>
            <a:r>
              <a:rPr lang="zh-CN" altLang="en-US" noProof="0" smtClean="0"/>
              <a:t>单击以编辑母片标题样式</a:t>
            </a:r>
            <a:endParaRPr lang="zh-TW" altLang="en-US" noProof="0" smtClean="0"/>
          </a:p>
        </p:txBody>
      </p:sp>
      <p:sp>
        <p:nvSpPr>
          <p:cNvPr id="54284" name="Rectangle 12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371600" y="3962400"/>
            <a:ext cx="6858000" cy="1600200"/>
          </a:xfrm>
        </p:spPr>
        <p:txBody>
          <a:bodyPr anchor="ctr"/>
          <a:lstStyle>
            <a:lvl1pPr marL="0" indent="0" algn="ctr">
              <a:buFont typeface="Wingdings" panose="05000000000000000000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单击以编辑母片副标题样式</a:t>
            </a:r>
            <a:endParaRPr lang="zh-TW" altLang="en-US" noProof="0" smtClean="0"/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dt" sz="half" idx="10"/>
          </p:nvPr>
        </p:nvSpPr>
        <p:spPr>
          <a:xfrm>
            <a:off x="912813" y="6477000"/>
            <a:ext cx="1905000" cy="231775"/>
          </a:xfrm>
        </p:spPr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ftr" sz="quarter" idx="11"/>
          </p:nvPr>
        </p:nvSpPr>
        <p:spPr>
          <a:xfrm>
            <a:off x="3354388" y="6477000"/>
            <a:ext cx="2895600" cy="228600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781800" y="6477000"/>
            <a:ext cx="1905000" cy="228600"/>
          </a:xfrm>
        </p:spPr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23075" y="188913"/>
            <a:ext cx="2141538" cy="6288087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395288" y="188913"/>
            <a:ext cx="6275387" cy="6288087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標題及表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288" y="188913"/>
            <a:ext cx="7772400" cy="9366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表格版面配置區 2"/>
          <p:cNvSpPr>
            <a:spLocks noGrp="1"/>
          </p:cNvSpPr>
          <p:nvPr>
            <p:ph type="tbl" idx="1" hasCustomPrompt="1"/>
          </p:nvPr>
        </p:nvSpPr>
        <p:spPr>
          <a:xfrm>
            <a:off x="395288" y="1341438"/>
            <a:ext cx="8569325" cy="5135562"/>
          </a:xfrm>
        </p:spPr>
        <p:txBody>
          <a:bodyPr/>
          <a:lstStyle/>
          <a:p>
            <a:pPr lvl="0"/>
            <a:r>
              <a:rPr lang="zh-TW" altLang="en-US" noProof="0" smtClean="0"/>
              <a:t>按一下圖示以新增表格</a:t>
            </a:r>
            <a:endParaRPr lang="zh-TW" altLang="en-US" noProof="0" smtClean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95288" y="188913"/>
            <a:ext cx="7772400" cy="9366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395288" y="1341438"/>
            <a:ext cx="4208462" cy="513556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56150" y="1341438"/>
            <a:ext cx="4208463" cy="5135562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6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395288" y="1341438"/>
            <a:ext cx="4208462" cy="51355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756150" y="1341438"/>
            <a:ext cx="4208463" cy="51355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8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9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4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5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3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  <a:p>
            <a:pPr lvl="1"/>
            <a:r>
              <a:rPr lang="zh-TW" altLang="en-US" smtClean="0"/>
              <a:t>第二層</a:t>
            </a:r>
            <a:endParaRPr lang="zh-TW" altLang="en-US" smtClean="0"/>
          </a:p>
          <a:p>
            <a:pPr lvl="2"/>
            <a:r>
              <a:rPr lang="zh-TW" altLang="en-US" smtClean="0"/>
              <a:t>第三層</a:t>
            </a:r>
            <a:endParaRPr lang="zh-TW" altLang="en-US" smtClean="0"/>
          </a:p>
          <a:p>
            <a:pPr lvl="3"/>
            <a:r>
              <a:rPr lang="zh-TW" altLang="en-US" smtClean="0"/>
              <a:t>第四層</a:t>
            </a:r>
            <a:endParaRPr lang="zh-TW" altLang="en-US" smtClean="0"/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TW" altLang="en-US" noProof="0" smtClean="0"/>
              <a:t>按一下圖示以新增圖片</a:t>
            </a:r>
            <a:endParaRPr lang="zh-TW" altLang="en-US" noProof="0" smtClean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  <a:endParaRPr lang="zh-TW" altLang="en-US" smtClean="0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6" name="Rectangle 8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TW" altLang="en-US"/>
          </a:p>
        </p:txBody>
      </p:sp>
      <p:sp>
        <p:nvSpPr>
          <p:cNvPr id="7" name="Rectangle 9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 bwMode="auto">
          <a:xfrm>
            <a:off x="395288" y="1125538"/>
            <a:ext cx="8305800" cy="182562"/>
            <a:chOff x="240" y="893"/>
            <a:chExt cx="5232" cy="115"/>
          </a:xfrm>
        </p:grpSpPr>
        <p:sp>
          <p:nvSpPr>
            <p:cNvPr id="1035" name="Rectangle 3"/>
            <p:cNvSpPr>
              <a:spLocks noChangeArrowheads="1"/>
            </p:cNvSpPr>
            <p:nvPr/>
          </p:nvSpPr>
          <p:spPr bwMode="auto">
            <a:xfrm>
              <a:off x="4320" y="893"/>
              <a:ext cx="1152" cy="115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kumimoji="0" lang="zh-TW" altLang="zh-TW" sz="2400">
                <a:latin typeface="Times New Roman" panose="02020603050405020304" pitchFamily="18" charset="0"/>
              </a:endParaRPr>
            </a:p>
          </p:txBody>
        </p:sp>
        <p:sp>
          <p:nvSpPr>
            <p:cNvPr id="1036" name="Line 4"/>
            <p:cNvSpPr>
              <a:spLocks noChangeShapeType="1"/>
            </p:cNvSpPr>
            <p:nvPr/>
          </p:nvSpPr>
          <p:spPr bwMode="auto">
            <a:xfrm>
              <a:off x="240" y="941"/>
              <a:ext cx="5232" cy="0"/>
            </a:xfrm>
            <a:prstGeom prst="line">
              <a:avLst/>
            </a:prstGeom>
            <a:noFill/>
            <a:ln w="19050">
              <a:solidFill>
                <a:schemeClr val="bg2"/>
              </a:solidFill>
              <a:round/>
            </a:ln>
            <a:effectLst/>
          </p:spPr>
          <p:txBody>
            <a:bodyPr/>
            <a:lstStyle/>
            <a:p>
              <a:pPr>
                <a:defRPr/>
              </a:pPr>
              <a:endParaRPr lang="zh-TW" altLang="en-US">
                <a:latin typeface="Arial" panose="020B0604020202020204" pitchFamily="34" charset="0"/>
              </a:endParaRPr>
            </a:p>
          </p:txBody>
        </p:sp>
      </p:grpSp>
      <p:sp>
        <p:nvSpPr>
          <p:cNvPr id="53253" name="Rectangle 5"/>
          <p:cNvSpPr>
            <a:spLocks noGrp="1" noChangeArrowheads="1"/>
          </p:cNvSpPr>
          <p:nvPr>
            <p:ph type="title"/>
          </p:nvPr>
        </p:nvSpPr>
        <p:spPr bwMode="auto">
          <a:xfrm>
            <a:off x="395288" y="188913"/>
            <a:ext cx="7772400" cy="93662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smtClean="0"/>
              <a:t>单击以编辑母片标题样式</a:t>
            </a:r>
            <a:endParaRPr lang="zh-TW" altLang="en-US" smtClean="0"/>
          </a:p>
        </p:txBody>
      </p:sp>
      <p:sp>
        <p:nvSpPr>
          <p:cNvPr id="5124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395288" y="1341438"/>
            <a:ext cx="8569325" cy="513556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 smtClean="0"/>
              <a:t>单击以编辑母片</a:t>
            </a:r>
            <a:endParaRPr lang="zh-TW" altLang="en-US" smtClean="0"/>
          </a:p>
          <a:p>
            <a:pPr lvl="1"/>
            <a:r>
              <a:rPr lang="zh-TW" altLang="en-US" smtClean="0"/>
              <a:t>第二层</a:t>
            </a:r>
            <a:endParaRPr lang="zh-TW" altLang="en-US" smtClean="0"/>
          </a:p>
          <a:p>
            <a:pPr lvl="2"/>
            <a:r>
              <a:rPr lang="zh-TW" altLang="en-US" smtClean="0"/>
              <a:t>第三层</a:t>
            </a:r>
            <a:endParaRPr lang="zh-TW" altLang="en-US" smtClean="0"/>
          </a:p>
          <a:p>
            <a:pPr lvl="3"/>
            <a:r>
              <a:rPr lang="zh-TW" altLang="en-US" smtClean="0"/>
              <a:t>第四层</a:t>
            </a:r>
            <a:endParaRPr lang="zh-TW" altLang="en-US" smtClean="0"/>
          </a:p>
          <a:p>
            <a:pPr lvl="4"/>
            <a:r>
              <a:rPr lang="zh-TW" altLang="en-US" smtClean="0"/>
              <a:t>第五层</a:t>
            </a:r>
            <a:endParaRPr lang="zh-TW" altLang="en-US" smtClean="0"/>
          </a:p>
        </p:txBody>
      </p:sp>
      <p:sp>
        <p:nvSpPr>
          <p:cNvPr id="53255" name="Rectangle 7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395288" y="6623050"/>
            <a:ext cx="1981200" cy="22383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>
              <a:defRPr kumimoji="0" sz="1000">
                <a:latin typeface="Arial" panose="020B0604020202020204" pitchFamily="34" charset="0"/>
              </a:defRPr>
            </a:lvl1pPr>
          </a:lstStyle>
          <a:p>
            <a:fld id="{96227213-A165-450D-9898-7DE142A5EC6A}" type="datetimeFigureOut">
              <a:rPr lang="zh-TW" altLang="en-US" smtClean="0"/>
            </a:fld>
            <a:endParaRPr lang="zh-TW" altLang="en-US"/>
          </a:p>
        </p:txBody>
      </p:sp>
      <p:sp>
        <p:nvSpPr>
          <p:cNvPr id="53256" name="Rectangle 8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276600" y="6629400"/>
            <a:ext cx="2971800" cy="19208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ctr">
              <a:defRPr kumimoji="0" sz="1000">
                <a:latin typeface="Arial" panose="020B0604020202020204" pitchFamily="34" charset="0"/>
              </a:defRPr>
            </a:lvl1pPr>
          </a:lstStyle>
          <a:p>
            <a:endParaRPr lang="zh-TW" altLang="en-US"/>
          </a:p>
        </p:txBody>
      </p:sp>
      <p:sp>
        <p:nvSpPr>
          <p:cNvPr id="53257" name="Rectangle 9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9925" y="6626225"/>
            <a:ext cx="1905000" cy="231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kumimoji="0" sz="1000">
                <a:latin typeface="Arial" panose="020B0604020202020204" pitchFamily="34" charset="0"/>
              </a:defRPr>
            </a:lvl1pPr>
          </a:lstStyle>
          <a:p>
            <a:fld id="{F7D1FBED-C59A-4B7C-94CA-11159FAEBAA9}" type="slidenum">
              <a:rPr lang="zh-TW" altLang="en-US" smtClean="0"/>
            </a:fld>
            <a:endParaRPr lang="zh-TW" altLang="en-US"/>
          </a:p>
        </p:txBody>
      </p:sp>
      <p:grpSp>
        <p:nvGrpSpPr>
          <p:cNvPr id="3" name="Group 10"/>
          <p:cNvGrpSpPr/>
          <p:nvPr/>
        </p:nvGrpSpPr>
        <p:grpSpPr bwMode="auto">
          <a:xfrm>
            <a:off x="0" y="0"/>
            <a:ext cx="323850" cy="4878388"/>
            <a:chOff x="0" y="0"/>
            <a:chExt cx="204" cy="3073"/>
          </a:xfrm>
        </p:grpSpPr>
        <p:sp>
          <p:nvSpPr>
            <p:cNvPr id="1033" name="Rectangle 11"/>
            <p:cNvSpPr>
              <a:spLocks noChangeArrowheads="1"/>
            </p:cNvSpPr>
            <p:nvPr/>
          </p:nvSpPr>
          <p:spPr bwMode="auto">
            <a:xfrm>
              <a:off x="0" y="0"/>
              <a:ext cx="204" cy="3072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</a:ln>
            <a:effectLst/>
          </p:spPr>
          <p:txBody>
            <a:bodyPr wrap="none" anchor="ctr"/>
            <a:lstStyle/>
            <a:p>
              <a:pPr algn="ctr">
                <a:defRPr/>
              </a:pPr>
              <a:endParaRPr kumimoji="0" lang="zh-TW" altLang="zh-TW" sz="2400">
                <a:latin typeface="Times New Roman" panose="02020603050405020304" pitchFamily="18" charset="0"/>
              </a:endParaRPr>
            </a:p>
          </p:txBody>
        </p:sp>
        <p:sp>
          <p:nvSpPr>
            <p:cNvPr id="1034" name="Line 12"/>
            <p:cNvSpPr>
              <a:spLocks noChangeShapeType="1"/>
            </p:cNvSpPr>
            <p:nvPr/>
          </p:nvSpPr>
          <p:spPr bwMode="auto">
            <a:xfrm>
              <a:off x="0" y="3072"/>
              <a:ext cx="204" cy="1"/>
            </a:xfrm>
            <a:prstGeom prst="line">
              <a:avLst/>
            </a:prstGeom>
            <a:noFill/>
            <a:ln w="44450">
              <a:solidFill>
                <a:schemeClr val="bg2"/>
              </a:solidFill>
              <a:round/>
            </a:ln>
            <a:effectLst/>
          </p:spPr>
          <p:txBody>
            <a:bodyPr/>
            <a:lstStyle/>
            <a:p>
              <a:pPr>
                <a:defRPr/>
              </a:pPr>
              <a:endParaRPr lang="zh-TW" altLang="en-US">
                <a:latin typeface="Arial" panose="020B0604020202020204" pitchFamily="34" charset="0"/>
              </a:endParaRPr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3" grpId="0"/>
    </p:bld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kumimoji="1" sz="4200">
          <a:solidFill>
            <a:schemeClr val="tx2"/>
          </a:solidFill>
          <a:latin typeface="Times New Roman" panose="02020603050405020304" pitchFamily="18" charset="0"/>
          <a:ea typeface="華康標楷體" pitchFamily="65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anose="05000000000000000000" pitchFamily="2" charset="2"/>
        <a:buChar char="n"/>
        <a:defRPr kumimoji="1"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SzPct val="75000"/>
        <a:buFont typeface="Wingdings" panose="05000000000000000000" pitchFamily="2" charset="2"/>
        <a:buChar char="n"/>
        <a:defRPr kumimoji="1" sz="26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folHlink"/>
        </a:buClr>
        <a:buSzPct val="55000"/>
        <a:buFont typeface="Wingdings" panose="05000000000000000000" pitchFamily="2" charset="2"/>
        <a:buChar char="n"/>
        <a:defRPr kumimoji="1" sz="23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000100" y="1143000"/>
            <a:ext cx="7686700" cy="2209800"/>
          </a:xfrm>
        </p:spPr>
        <p:txBody>
          <a:bodyPr/>
          <a:lstStyle/>
          <a:p>
            <a:r>
              <a:rPr lang="en-US" altLang="zh-TW" dirty="0" smtClean="0"/>
              <a:t>(</a:t>
            </a:r>
            <a:r>
              <a:rPr lang="zh-CN" altLang="en-US" dirty="0" smtClean="0">
                <a:ea typeface="宋体" panose="02010600030101010101" pitchFamily="2" charset="-122"/>
              </a:rPr>
              <a:t>音乐播放器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smtClean="0"/>
              <a:t>(16</a:t>
            </a:r>
            <a:r>
              <a:rPr lang="zh-CN" altLang="en-US" dirty="0" smtClean="0">
                <a:ea typeface="宋体" panose="02010600030101010101" pitchFamily="2" charset="-122"/>
              </a:rPr>
              <a:t>科二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201624131221</a:t>
            </a:r>
            <a:r>
              <a:rPr lang="en-US" altLang="zh-TW" dirty="0" smtClean="0"/>
              <a:t>, </a:t>
            </a:r>
            <a:r>
              <a:rPr lang="zh-CN" altLang="en-US" dirty="0" smtClean="0">
                <a:ea typeface="宋体" panose="02010600030101010101" pitchFamily="2" charset="-122"/>
              </a:rPr>
              <a:t>刘醍轩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TW" dirty="0">
                <a:ea typeface="宋体" panose="02010600030101010101" pitchFamily="2" charset="-122"/>
              </a:rPr>
              <a:t>在线音乐（</a:t>
            </a:r>
            <a:r>
              <a:rPr lang="en-US" altLang="zh-CN" dirty="0">
                <a:ea typeface="宋体" panose="02010600030101010101" pitchFamily="2" charset="-122"/>
              </a:rPr>
              <a:t>200</a:t>
            </a:r>
            <a:r>
              <a:rPr lang="zh-CN" altLang="en-US" dirty="0">
                <a:ea typeface="宋体" panose="02010600030101010101" pitchFamily="2" charset="-122"/>
              </a:rPr>
              <a:t>首）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83330" y="1318895"/>
            <a:ext cx="2977515" cy="52946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播放页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25445" y="1341755"/>
            <a:ext cx="3047365" cy="541909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MV</a:t>
            </a:r>
            <a:endParaRPr lang="en-US" altLang="zh-CN" dirty="0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8160" y="1341755"/>
            <a:ext cx="3028315" cy="53848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联系我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26690" y="1341755"/>
            <a:ext cx="3059430" cy="54406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公司官网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35885" y="1341755"/>
            <a:ext cx="3009265" cy="53511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公司地址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89910" y="1274445"/>
            <a:ext cx="2964180" cy="52705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信息</a:t>
            </a:r>
            <a:r>
              <a:rPr lang="en-US" altLang="zh-TW" dirty="0" smtClean="0"/>
              <a:t>/</a:t>
            </a:r>
            <a:r>
              <a:rPr lang="zh-CN" altLang="zh-TW" dirty="0" smtClean="0"/>
              <a:t>数据存储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信息</a:t>
            </a:r>
            <a:r>
              <a:rPr lang="en-US" altLang="zh-TW" dirty="0" smtClean="0"/>
              <a:t>/</a:t>
            </a:r>
            <a:r>
              <a:rPr lang="zh-CN" altLang="zh-TW" dirty="0" smtClean="0"/>
              <a:t>数</a:t>
            </a:r>
            <a:r>
              <a:rPr lang="zh-CN" altLang="zh-TW" dirty="0" smtClean="0"/>
              <a:t>据</a:t>
            </a:r>
            <a:endParaRPr lang="en-US" altLang="zh-CN" dirty="0" smtClean="0"/>
          </a:p>
          <a:p>
            <a:r>
              <a:rPr lang="zh-CN" altLang="zh-TW" dirty="0" smtClean="0"/>
              <a:t>存</a:t>
            </a:r>
            <a:r>
              <a:rPr lang="zh-CN" altLang="zh-TW" dirty="0" smtClean="0"/>
              <a:t>储</a:t>
            </a:r>
            <a:r>
              <a:rPr lang="zh-CN" altLang="en-US" dirty="0" smtClean="0"/>
              <a:t>方法</a:t>
            </a:r>
            <a:endParaRPr lang="en-US" altLang="zh-TW" dirty="0" smtClean="0"/>
          </a:p>
          <a:p>
            <a:pPr lvl="1"/>
            <a:r>
              <a:rPr lang="en-US" altLang="zh-CN" sz="2800" b="1" dirty="0" err="1" smtClean="0">
                <a:hlinkClick r:id="" action="ppaction://noaction"/>
              </a:rPr>
              <a:t>SQLite</a:t>
            </a:r>
            <a:r>
              <a:rPr lang="zh-CN" altLang="zh-CN" sz="2800" b="1" dirty="0" smtClean="0">
                <a:hlinkClick r:id="" action="ppaction://noaction"/>
              </a:rPr>
              <a:t>数据</a:t>
            </a:r>
            <a:r>
              <a:rPr lang="zh-CN" altLang="zh-CN" sz="2800" b="1" dirty="0" smtClean="0">
                <a:hlinkClick r:id="" action="ppaction://noaction"/>
              </a:rPr>
              <a:t>库</a:t>
            </a:r>
            <a:endParaRPr lang="zh-TW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935" y="2917190"/>
            <a:ext cx="8211820" cy="38944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自我检查表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</p:nvPr>
        </p:nvGraphicFramePr>
        <p:xfrm>
          <a:off x="395288" y="1341438"/>
          <a:ext cx="8569325" cy="54870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2332"/>
                <a:gridCol w="2142332"/>
                <a:gridCol w="2142332"/>
                <a:gridCol w="2142332"/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solidFill>
                            <a:schemeClr val="tx1"/>
                          </a:solidFill>
                        </a:rPr>
                        <a:t>项目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检查 </a:t>
                      </a:r>
                      <a:r>
                        <a:rPr lang="en-US" altLang="zh-TW" sz="18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(V</a:t>
                      </a:r>
                      <a:r>
                        <a:rPr lang="zh-TW" altLang="en-US" sz="18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altLang="zh-TW" sz="18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or X)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TW" altLang="en-US" sz="1800" b="0" i="0" kern="1200" dirty="0" smtClean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注释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solidFill>
                            <a:schemeClr val="tx1"/>
                          </a:solidFill>
                        </a:rPr>
                        <a:t>Score</a:t>
                      </a:r>
                      <a:endParaRPr lang="zh-TW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多页面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8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20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Layout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b="0" i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LinearLayout</a:t>
                      </a:r>
                      <a:r>
                        <a:rPr lang="en-US" altLang="zh-TW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altLang="zh-TW" sz="1800" b="0" i="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TableLayout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Button, </a:t>
                      </a:r>
                      <a:r>
                        <a:rPr lang="en-US" altLang="zh-TW" dirty="0" err="1" smtClean="0"/>
                        <a:t>TextView</a:t>
                      </a:r>
                      <a:r>
                        <a:rPr lang="en-US" altLang="zh-TW" dirty="0" smtClean="0"/>
                        <a:t>, </a:t>
                      </a:r>
                      <a:r>
                        <a:rPr lang="en-US" altLang="zh-TW" dirty="0" err="1" smtClean="0"/>
                        <a:t>EditText</a:t>
                      </a:r>
                      <a:r>
                        <a:rPr lang="en-US" altLang="zh-TW" dirty="0" smtClean="0"/>
                        <a:t>, </a:t>
                      </a:r>
                      <a:r>
                        <a:rPr lang="en-US" altLang="zh-TW" dirty="0" err="1" smtClean="0"/>
                        <a:t>CheckBox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20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Spinner/</a:t>
                      </a:r>
                      <a:r>
                        <a:rPr lang="en-US" altLang="zh-TW" dirty="0" err="1" smtClean="0"/>
                        <a:t>ListView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err="1" smtClean="0"/>
                        <a:t>ListView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err="1" smtClean="0"/>
                        <a:t>WebView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/>
                        <a:t>数据存储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ym typeface="+mn-ea"/>
                        </a:rPr>
                        <a:t>V</a:t>
                      </a:r>
                      <a:endParaRPr lang="en-US" altLang="zh-TW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SQLite</a:t>
                      </a:r>
                      <a:r>
                        <a:rPr lang="zh-CN" altLang="en-US" dirty="0">
                          <a:ea typeface="宋体" panose="02010600030101010101" pitchFamily="2" charset="-122"/>
                        </a:rPr>
                        <a:t>数据库</a:t>
                      </a:r>
                      <a:endParaRPr lang="zh-CN" altLang="en-US" dirty="0"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Phone: Call/SMS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Call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sz="1800" b="0" i="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功能结构图</a:t>
                      </a:r>
                      <a:endParaRPr lang="en-US" altLang="zh-TW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Map</a:t>
                      </a:r>
                      <a:r>
                        <a:rPr lang="en-US" altLang="zh-TW" baseline="0" dirty="0" smtClean="0"/>
                        <a:t> (Optional)</a:t>
                      </a:r>
                      <a:endParaRPr lang="en-US" altLang="zh-TW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ym typeface="+mn-ea"/>
                        </a:rPr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zh-TW" dirty="0">
                          <a:ea typeface="宋体" panose="02010600030101010101" pitchFamily="2" charset="-122"/>
                        </a:rPr>
                        <a:t>高德地图</a:t>
                      </a:r>
                      <a:endParaRPr lang="zh-CN" altLang="zh-TW" dirty="0"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+10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  <a:tr h="498475">
                <a:tc>
                  <a:txBody>
                    <a:bodyPr/>
                    <a:lstStyle/>
                    <a:p>
                      <a:r>
                        <a:rPr lang="en-US" altLang="zh-CN" sz="1800" b="1" dirty="0" err="1" smtClean="0">
                          <a:hlinkClick r:id="" action="ppaction://noaction"/>
                        </a:rPr>
                        <a:t>SQLite</a:t>
                      </a:r>
                      <a:r>
                        <a:rPr lang="zh-CN" altLang="zh-CN" sz="1800" b="1" dirty="0" smtClean="0">
                          <a:hlinkClick r:id="" action="ppaction://noaction"/>
                        </a:rPr>
                        <a:t>数据库</a:t>
                      </a:r>
                      <a:endParaRPr lang="en-US" altLang="zh-TW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ym typeface="+mn-ea"/>
                        </a:rPr>
                        <a:t>V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>
                          <a:ea typeface="宋体" panose="02010600030101010101" pitchFamily="2" charset="-122"/>
                        </a:rPr>
                        <a:t>存储用户注册信息</a:t>
                      </a:r>
                      <a:endParaRPr lang="zh-CN" altLang="en-US" dirty="0">
                        <a:ea typeface="宋体" panose="02010600030101010101" pitchFamily="2" charset="-122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+10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Java/App Inventor 2</a:t>
                      </a:r>
                      <a:endParaRPr lang="en-US" altLang="zh-TW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sz="1800" dirty="0" smtClean="0">
                          <a:sym typeface="+mn-ea"/>
                        </a:rPr>
                        <a:t>V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Java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+10 (Java)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  <a:tr h="370840">
                <a:tc gridSpan="3">
                  <a:txBody>
                    <a:bodyPr/>
                    <a:lstStyle/>
                    <a:p>
                      <a:r>
                        <a:rPr lang="en-US" altLang="zh-TW" dirty="0" smtClean="0"/>
                        <a:t>Total</a:t>
                      </a:r>
                      <a:endParaRPr lang="en-US" altLang="zh-TW" dirty="0" smtClean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 hMerge="1"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 hMerge="1"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/>
                        <a:t>0~130</a:t>
                      </a:r>
                      <a:endParaRPr lang="zh-TW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功能结构</a:t>
            </a:r>
            <a:r>
              <a:rPr lang="zh-TW" altLang="en-US" b="1" dirty="0" smtClean="0"/>
              <a:t>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微信功能结构</a:t>
            </a:r>
            <a:r>
              <a:rPr lang="zh-CN" altLang="en-US" dirty="0" smtClean="0"/>
              <a:t>图 </a:t>
            </a:r>
            <a:endParaRPr lang="zh-TW" altLang="en-US" dirty="0"/>
          </a:p>
        </p:txBody>
      </p:sp>
      <p:pic>
        <p:nvPicPr>
          <p:cNvPr id="4" name="图片 3" descr="未命名文件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0180" y="1609725"/>
            <a:ext cx="9019540" cy="459930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b="1" dirty="0" smtClean="0"/>
              <a:t>功能结构</a:t>
            </a:r>
            <a:r>
              <a:rPr lang="zh-TW" altLang="en-US" b="1" dirty="0" smtClean="0"/>
              <a:t>图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功能</a:t>
            </a:r>
            <a:r>
              <a:rPr lang="zh-CN" altLang="en-US" dirty="0" smtClean="0"/>
              <a:t>结构</a:t>
            </a:r>
            <a:r>
              <a:rPr lang="zh-CN" altLang="en-US" dirty="0" smtClean="0"/>
              <a:t>图 </a:t>
            </a:r>
            <a:r>
              <a:rPr lang="en-US" altLang="zh-CN" dirty="0" smtClean="0"/>
              <a:t>(2-Level) </a:t>
            </a:r>
            <a:endParaRPr lang="zh-TW" altLang="en-US" dirty="0"/>
          </a:p>
        </p:txBody>
      </p:sp>
      <p:pic>
        <p:nvPicPr>
          <p:cNvPr id="4" name="图片 3" descr="功能结构图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2730" y="1833245"/>
            <a:ext cx="9095740" cy="38804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TW" dirty="0">
                <a:ea typeface="宋体" panose="02010600030101010101" pitchFamily="2" charset="-122"/>
              </a:rPr>
              <a:t>登录页</a:t>
            </a:r>
            <a:endParaRPr lang="zh-CN" altLang="zh-TW" dirty="0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18180" y="1430655"/>
            <a:ext cx="2924175" cy="52000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新用户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6595" y="1341755"/>
            <a:ext cx="2887345" cy="51352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ea typeface="宋体" panose="02010600030101010101" pitchFamily="2" charset="-122"/>
              </a:rPr>
              <a:t>忘记密码</a:t>
            </a:r>
            <a:endParaRPr lang="zh-CN" altLang="en-US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4325" y="1286510"/>
            <a:ext cx="3110865" cy="553148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TW" dirty="0">
                <a:ea typeface="宋体" panose="02010600030101010101" pitchFamily="2" charset="-122"/>
              </a:rPr>
              <a:t>我的音乐</a:t>
            </a:r>
            <a:endParaRPr lang="zh-CN" altLang="zh-TW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5785" y="1262380"/>
            <a:ext cx="2907665" cy="517080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TW" dirty="0">
                <a:ea typeface="宋体" panose="02010600030101010101" pitchFamily="2" charset="-122"/>
              </a:rPr>
              <a:t>菜单栏</a:t>
            </a:r>
            <a:endParaRPr lang="zh-CN" altLang="zh-TW" dirty="0">
              <a:ea typeface="宋体" panose="0201060003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16200" y="1341755"/>
            <a:ext cx="4316095" cy="52895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Screen Shots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TW" dirty="0">
                <a:ea typeface="宋体" panose="02010600030101010101" pitchFamily="2" charset="-122"/>
              </a:rPr>
              <a:t>本地音乐</a:t>
            </a:r>
            <a:endParaRPr lang="zh-CN" altLang="zh-TW" dirty="0">
              <a:ea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92070" y="1242695"/>
            <a:ext cx="3098800" cy="551053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BGW佈景主題1">
  <a:themeElements>
    <a:clrScheme name="Layers 6">
      <a:dk1>
        <a:srgbClr val="000000"/>
      </a:dk1>
      <a:lt1>
        <a:srgbClr val="FFFFE1"/>
      </a:lt1>
      <a:dk2>
        <a:srgbClr val="330033"/>
      </a:dk2>
      <a:lt2>
        <a:srgbClr val="330033"/>
      </a:lt2>
      <a:accent1>
        <a:srgbClr val="CCCC99"/>
      </a:accent1>
      <a:accent2>
        <a:srgbClr val="FF0000"/>
      </a:accent2>
      <a:accent3>
        <a:srgbClr val="FFFFEE"/>
      </a:accent3>
      <a:accent4>
        <a:srgbClr val="000000"/>
      </a:accent4>
      <a:accent5>
        <a:srgbClr val="E2E2CA"/>
      </a:accent5>
      <a:accent6>
        <a:srgbClr val="E70000"/>
      </a:accent6>
      <a:hlink>
        <a:srgbClr val="990033"/>
      </a:hlink>
      <a:folHlink>
        <a:srgbClr val="B2B2B2"/>
      </a:folHlink>
    </a:clrScheme>
    <a:fontScheme name="Layers">
      <a:majorFont>
        <a:latin typeface="Times New Roman"/>
        <a:ea typeface="華康標楷體"/>
        <a:cs typeface=""/>
      </a:majorFont>
      <a:minorFont>
        <a:latin typeface="Times New Roman"/>
        <a:ea typeface="華康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PMingLiU" panose="02020500000000000000" pitchFamily="18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1" lang="zh-TW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PMingLiU" panose="02020500000000000000" pitchFamily="18" charset="-120"/>
          </a:defRPr>
        </a:defPPr>
      </a:lstStyle>
    </a:lnDef>
  </a:objectDefaults>
  <a:extraClrSchemeLst>
    <a:extraClrScheme>
      <a:clrScheme name="Layers 1">
        <a:dk1>
          <a:srgbClr val="993300"/>
        </a:dk1>
        <a:lt1>
          <a:srgbClr val="CCCCCC"/>
        </a:lt1>
        <a:dk2>
          <a:srgbClr val="000000"/>
        </a:dk2>
        <a:lt2>
          <a:srgbClr val="FFFFFF"/>
        </a:lt2>
        <a:accent1>
          <a:srgbClr val="576F2B"/>
        </a:accent1>
        <a:accent2>
          <a:srgbClr val="666699"/>
        </a:accent2>
        <a:accent3>
          <a:srgbClr val="AAAAAA"/>
        </a:accent3>
        <a:accent4>
          <a:srgbClr val="AEAEAE"/>
        </a:accent4>
        <a:accent5>
          <a:srgbClr val="B4BBAC"/>
        </a:accent5>
        <a:accent6>
          <a:srgbClr val="5C5C8A"/>
        </a:accent6>
        <a:hlink>
          <a:srgbClr val="993300"/>
        </a:hlink>
        <a:folHlink>
          <a:srgbClr val="CC99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yers 2">
        <a:dk1>
          <a:srgbClr val="993300"/>
        </a:dk1>
        <a:lt1>
          <a:srgbClr val="CCCCCC"/>
        </a:lt1>
        <a:dk2>
          <a:srgbClr val="330000"/>
        </a:dk2>
        <a:lt2>
          <a:srgbClr val="FFFFFF"/>
        </a:lt2>
        <a:accent1>
          <a:srgbClr val="996633"/>
        </a:accent1>
        <a:accent2>
          <a:srgbClr val="FF0000"/>
        </a:accent2>
        <a:accent3>
          <a:srgbClr val="ADAAAA"/>
        </a:accent3>
        <a:accent4>
          <a:srgbClr val="AEAEAE"/>
        </a:accent4>
        <a:accent5>
          <a:srgbClr val="CAB8AD"/>
        </a:accent5>
        <a:accent6>
          <a:srgbClr val="E70000"/>
        </a:accent6>
        <a:hlink>
          <a:srgbClr val="FF3300"/>
        </a:hlink>
        <a:folHlink>
          <a:srgbClr val="CC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yers 3">
        <a:dk1>
          <a:srgbClr val="79788A"/>
        </a:dk1>
        <a:lt1>
          <a:srgbClr val="FFFFFF"/>
        </a:lt1>
        <a:dk2>
          <a:srgbClr val="21203C"/>
        </a:dk2>
        <a:lt2>
          <a:srgbClr val="FFFFCC"/>
        </a:lt2>
        <a:accent1>
          <a:srgbClr val="476077"/>
        </a:accent1>
        <a:accent2>
          <a:srgbClr val="676C5A"/>
        </a:accent2>
        <a:accent3>
          <a:srgbClr val="ABABAF"/>
        </a:accent3>
        <a:accent4>
          <a:srgbClr val="DADADA"/>
        </a:accent4>
        <a:accent5>
          <a:srgbClr val="B1B6BD"/>
        </a:accent5>
        <a:accent6>
          <a:srgbClr val="5D6151"/>
        </a:accent6>
        <a:hlink>
          <a:srgbClr val="666699"/>
        </a:hlink>
        <a:folHlink>
          <a:srgbClr val="8CB0A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yers 4">
        <a:dk1>
          <a:srgbClr val="455B41"/>
        </a:dk1>
        <a:lt1>
          <a:srgbClr val="FFFFCC"/>
        </a:lt1>
        <a:dk2>
          <a:srgbClr val="79A994"/>
        </a:dk2>
        <a:lt2>
          <a:srgbClr val="FFFFCC"/>
        </a:lt2>
        <a:accent1>
          <a:srgbClr val="517087"/>
        </a:accent1>
        <a:accent2>
          <a:srgbClr val="666699"/>
        </a:accent2>
        <a:accent3>
          <a:srgbClr val="BED1C8"/>
        </a:accent3>
        <a:accent4>
          <a:srgbClr val="DADAAE"/>
        </a:accent4>
        <a:accent5>
          <a:srgbClr val="B3BBC3"/>
        </a:accent5>
        <a:accent6>
          <a:srgbClr val="5C5C8A"/>
        </a:accent6>
        <a:hlink>
          <a:srgbClr val="993300"/>
        </a:hlink>
        <a:folHlink>
          <a:srgbClr val="A4AF6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ayers 5">
        <a:dk1>
          <a:srgbClr val="330000"/>
        </a:dk1>
        <a:lt1>
          <a:srgbClr val="FF9900"/>
        </a:lt1>
        <a:dk2>
          <a:srgbClr val="FFFFFF"/>
        </a:dk2>
        <a:lt2>
          <a:srgbClr val="8B3111"/>
        </a:lt2>
        <a:accent1>
          <a:srgbClr val="DD6D07"/>
        </a:accent1>
        <a:accent2>
          <a:srgbClr val="CC9900"/>
        </a:accent2>
        <a:accent3>
          <a:srgbClr val="FFCAAA"/>
        </a:accent3>
        <a:accent4>
          <a:srgbClr val="2A0000"/>
        </a:accent4>
        <a:accent5>
          <a:srgbClr val="EBBAAA"/>
        </a:accent5>
        <a:accent6>
          <a:srgbClr val="B98A00"/>
        </a:accent6>
        <a:hlink>
          <a:srgbClr val="CC3300"/>
        </a:hlink>
        <a:folHlink>
          <a:srgbClr val="CC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ers 6">
        <a:dk1>
          <a:srgbClr val="000000"/>
        </a:dk1>
        <a:lt1>
          <a:srgbClr val="FFFFE1"/>
        </a:lt1>
        <a:dk2>
          <a:srgbClr val="330033"/>
        </a:dk2>
        <a:lt2>
          <a:srgbClr val="330033"/>
        </a:lt2>
        <a:accent1>
          <a:srgbClr val="CCCC99"/>
        </a:accent1>
        <a:accent2>
          <a:srgbClr val="FF0000"/>
        </a:accent2>
        <a:accent3>
          <a:srgbClr val="FFFFEE"/>
        </a:accent3>
        <a:accent4>
          <a:srgbClr val="000000"/>
        </a:accent4>
        <a:accent5>
          <a:srgbClr val="E2E2CA"/>
        </a:accent5>
        <a:accent6>
          <a:srgbClr val="E70000"/>
        </a:accent6>
        <a:hlink>
          <a:srgbClr val="990033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ers 7">
        <a:dk1>
          <a:srgbClr val="000000"/>
        </a:dk1>
        <a:lt1>
          <a:srgbClr val="FFFFFF"/>
        </a:lt1>
        <a:dk2>
          <a:srgbClr val="000000"/>
        </a:dk2>
        <a:lt2>
          <a:srgbClr val="891411"/>
        </a:lt2>
        <a:accent1>
          <a:srgbClr val="4F917E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B2C7C0"/>
        </a:accent5>
        <a:accent6>
          <a:srgbClr val="B98A00"/>
        </a:accent6>
        <a:hlink>
          <a:srgbClr val="5A84D8"/>
        </a:hlink>
        <a:folHlink>
          <a:srgbClr val="A0C6B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ers 8">
        <a:dk1>
          <a:srgbClr val="000000"/>
        </a:dk1>
        <a:lt1>
          <a:srgbClr val="FFFFFF"/>
        </a:lt1>
        <a:dk2>
          <a:srgbClr val="CC0000"/>
        </a:dk2>
        <a:lt2>
          <a:srgbClr val="999966"/>
        </a:lt2>
        <a:accent1>
          <a:srgbClr val="CCCCCC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B9B95C"/>
        </a:accent6>
        <a:hlink>
          <a:srgbClr val="666699"/>
        </a:hlink>
        <a:folHlink>
          <a:srgbClr val="CCCC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ers 9">
        <a:dk1>
          <a:srgbClr val="000000"/>
        </a:dk1>
        <a:lt1>
          <a:srgbClr val="FFFFFF"/>
        </a:lt1>
        <a:dk2>
          <a:srgbClr val="FF0000"/>
        </a:dk2>
        <a:lt2>
          <a:srgbClr val="009999"/>
        </a:lt2>
        <a:accent1>
          <a:srgbClr val="C7B505"/>
        </a:accent1>
        <a:accent2>
          <a:srgbClr val="FFFF66"/>
        </a:accent2>
        <a:accent3>
          <a:srgbClr val="FFFFFF"/>
        </a:accent3>
        <a:accent4>
          <a:srgbClr val="000000"/>
        </a:accent4>
        <a:accent5>
          <a:srgbClr val="E0D7AA"/>
        </a:accent5>
        <a:accent6>
          <a:srgbClr val="E7E75C"/>
        </a:accent6>
        <a:hlink>
          <a:srgbClr val="5A84D8"/>
        </a:hlink>
        <a:folHlink>
          <a:srgbClr val="A0C6B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ayers 10">
        <a:dk1>
          <a:srgbClr val="000000"/>
        </a:dk1>
        <a:lt1>
          <a:srgbClr val="FFFFFF"/>
        </a:lt1>
        <a:dk2>
          <a:srgbClr val="660033"/>
        </a:dk2>
        <a:lt2>
          <a:srgbClr val="666699"/>
        </a:lt2>
        <a:accent1>
          <a:srgbClr val="95A3D1"/>
        </a:accent1>
        <a:accent2>
          <a:srgbClr val="FFFF66"/>
        </a:accent2>
        <a:accent3>
          <a:srgbClr val="FFFFFF"/>
        </a:accent3>
        <a:accent4>
          <a:srgbClr val="000000"/>
        </a:accent4>
        <a:accent5>
          <a:srgbClr val="C8CEE5"/>
        </a:accent5>
        <a:accent6>
          <a:srgbClr val="E7E75C"/>
        </a:accent6>
        <a:hlink>
          <a:srgbClr val="5A84D8"/>
        </a:hlink>
        <a:folHlink>
          <a:srgbClr val="CCCC9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BGW佈景主題1</Template>
  <TotalTime>0</TotalTime>
  <Words>567</Words>
  <Application>WPS 演示</Application>
  <PresentationFormat>如螢幕大小 (4:3)</PresentationFormat>
  <Paragraphs>166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9" baseType="lpstr">
      <vt:lpstr>Arial</vt:lpstr>
      <vt:lpstr>宋体</vt:lpstr>
      <vt:lpstr>Wingdings</vt:lpstr>
      <vt:lpstr>PMingLiU</vt:lpstr>
      <vt:lpstr>Times New Roman</vt:lpstr>
      <vt:lpstr>華康標楷體</vt:lpstr>
      <vt:lpstr>微软雅黑</vt:lpstr>
      <vt:lpstr>Arial Unicode MS</vt:lpstr>
      <vt:lpstr>Microsoft JhengHei</vt:lpstr>
      <vt:lpstr>Calibri</vt:lpstr>
      <vt:lpstr>華康標楷體</vt:lpstr>
      <vt:lpstr>BGW佈景主題1</vt:lpstr>
      <vt:lpstr>(App Title)</vt:lpstr>
      <vt:lpstr>功能结构图</vt:lpstr>
      <vt:lpstr>功能结构图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Screen Shots</vt:lpstr>
      <vt:lpstr>信息/数据存储</vt:lpstr>
      <vt:lpstr>自我检查表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(App Title)</dc:title>
  <dc:creator>win7</dc:creator>
  <cp:lastModifiedBy>天空之城</cp:lastModifiedBy>
  <cp:revision>17</cp:revision>
  <dcterms:created xsi:type="dcterms:W3CDTF">2019-06-11T03:39:00Z</dcterms:created>
  <dcterms:modified xsi:type="dcterms:W3CDTF">2019-06-13T04:10:26Z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2052-11.3.0.8632</vt:lpwstr>
  </property>
</Properties>
</file>

<file path=docProps/thumbnail.jpeg>
</file>